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742" r:id="rId1"/>
  </p:sldMasterIdLst>
  <p:notesMasterIdLst>
    <p:notesMasterId r:id="rId15"/>
  </p:notesMasterIdLst>
  <p:handoutMasterIdLst>
    <p:handoutMasterId r:id="rId16"/>
  </p:handoutMasterIdLst>
  <p:sldIdLst>
    <p:sldId id="331" r:id="rId2"/>
    <p:sldId id="539" r:id="rId3"/>
    <p:sldId id="596" r:id="rId4"/>
    <p:sldId id="540" r:id="rId5"/>
    <p:sldId id="587" r:id="rId6"/>
    <p:sldId id="588" r:id="rId7"/>
    <p:sldId id="589" r:id="rId8"/>
    <p:sldId id="590" r:id="rId9"/>
    <p:sldId id="591" r:id="rId10"/>
    <p:sldId id="592" r:id="rId11"/>
    <p:sldId id="594" r:id="rId12"/>
    <p:sldId id="595" r:id="rId13"/>
    <p:sldId id="554" r:id="rId14"/>
  </p:sldIdLst>
  <p:sldSz cx="9144000" cy="6858000" type="screen4x3"/>
  <p:notesSz cx="6797675" cy="9928225"/>
  <p:defaultTextStyle>
    <a:defPPr>
      <a:defRPr lang="da-DK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Clausen" initials="KC" lastIdx="12" clrIdx="0">
    <p:extLst>
      <p:ext uri="{19B8F6BF-5375-455C-9EA6-DF929625EA0E}">
        <p15:presenceInfo xmlns:p15="http://schemas.microsoft.com/office/powerpoint/2012/main" userId="ff7578a672eb3fc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CFDDED"/>
    <a:srgbClr val="D5E1EF"/>
    <a:srgbClr val="88A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9" autoAdjust="0"/>
    <p:restoredTop sz="86990" autoAdjust="0"/>
  </p:normalViewPr>
  <p:slideViewPr>
    <p:cSldViewPr>
      <p:cViewPr varScale="1">
        <p:scale>
          <a:sx n="63" d="100"/>
          <a:sy n="63" d="100"/>
        </p:scale>
        <p:origin x="153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>
              <a:defRPr sz="1200"/>
            </a:lvl1pPr>
          </a:lstStyle>
          <a:p>
            <a:fld id="{76256C11-E820-4677-9EA3-109D50113A2F}" type="datetimeFigureOut">
              <a:rPr lang="en-AU" smtClean="0"/>
              <a:t>18/10/2022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>
              <a:defRPr sz="1200"/>
            </a:lvl1pPr>
          </a:lstStyle>
          <a:p>
            <a:fld id="{598D7884-8898-40E9-8A09-2384BC9569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501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>
              <a:defRPr sz="1200"/>
            </a:lvl1pPr>
          </a:lstStyle>
          <a:p>
            <a:fld id="{257943C7-E74D-47E2-94AF-804AE3F3D9EE}" type="datetimeFigureOut">
              <a:rPr lang="da-DK" smtClean="0"/>
              <a:t>18-10-2022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5" rIns="91432" bIns="45715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32" tIns="45715" rIns="91432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>
              <a:defRPr sz="1200"/>
            </a:lvl1pPr>
          </a:lstStyle>
          <a:p>
            <a:fld id="{7F3F51E1-B7DC-498E-B0F2-08992AF8791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4199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9947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7760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5618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1039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6568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1309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6920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6867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68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3956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2495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F51E1-B7DC-498E-B0F2-08992AF87915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4381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488B-BE46-4AF5-ABC0-F0FB304592D1}" type="datetime1">
              <a:rPr lang="da-DK" smtClean="0"/>
              <a:t>18-10-2022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758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711F-6D22-4771-88AD-4023E4BAB887}" type="datetime1">
              <a:rPr lang="da-DK" smtClean="0"/>
              <a:t>18-10-2022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839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5AD-89D8-4EFB-AC7A-7FA224124B8F}" type="datetime1">
              <a:rPr lang="da-DK" smtClean="0"/>
              <a:t>18-10-2022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8871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2E1D-BAA0-4583-9BB8-17E3161A51E3}" type="datetime1">
              <a:rPr lang="da-DK" smtClean="0"/>
              <a:t>18-10-2022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158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CF5F-149C-4392-B68B-1C3196AFEB26}" type="datetime1">
              <a:rPr lang="da-DK" smtClean="0"/>
              <a:t>18-10-2022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428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6BBA-4FBA-4B40-9B1D-FA413AA6E003}" type="datetime1">
              <a:rPr lang="da-DK" smtClean="0"/>
              <a:t>18-10-2022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392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03D0-9715-4C47-8823-40F8556485EB}" type="datetime1">
              <a:rPr lang="da-DK" smtClean="0"/>
              <a:t>18-10-2022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9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CAA7-8E3A-4BD1-80FB-0A1DA72B1ED0}" type="datetime1">
              <a:rPr lang="da-DK" smtClean="0"/>
              <a:t>18-10-2022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284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6B6F-E007-4D49-AF27-F83201B86981}" type="datetime1">
              <a:rPr lang="da-DK" smtClean="0"/>
              <a:t>18-10-2022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45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240C-E993-4415-92DB-E5713A70D264}" type="datetime1">
              <a:rPr lang="da-DK" smtClean="0"/>
              <a:t>18-10-2022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037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234C-3EF7-4337-A267-61676EFB16AD}" type="datetime1">
              <a:rPr lang="da-DK" smtClean="0"/>
              <a:t>18-10-2022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721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D28FC-AA2C-487E-BEC5-43C2D651F863}" type="datetime1">
              <a:rPr lang="da-DK" smtClean="0"/>
              <a:t>18-10-2022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0E89E-DD76-408A-A60B-FDFE9162E6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587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981" y="620688"/>
            <a:ext cx="8632644" cy="526938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GB" sz="3000" b="1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Review of Legislation for the Water Sector and for Drafting of a Water Resources Bill for Mauritius</a:t>
            </a:r>
            <a:endParaRPr lang="en-GB" sz="3000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3000" b="1" i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200" b="1" dirty="0">
                <a:solidFill>
                  <a:schemeClr val="accent1">
                    <a:lumMod val="75000"/>
                  </a:schemeClr>
                </a:solidFill>
              </a:rPr>
              <a:t>Consultation Workshop 11</a:t>
            </a:r>
            <a:r>
              <a:rPr lang="en-US" sz="4200" b="1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200" b="1" dirty="0">
                <a:solidFill>
                  <a:schemeClr val="accent1">
                    <a:lumMod val="75000"/>
                  </a:schemeClr>
                </a:solidFill>
              </a:rPr>
              <a:t> October 2022</a:t>
            </a:r>
            <a:endParaRPr lang="en-GB" sz="4200" dirty="0">
              <a:solidFill>
                <a:schemeClr val="tx1"/>
              </a:solidFill>
            </a:endParaRPr>
          </a:p>
          <a:p>
            <a:endParaRPr lang="en-GB" sz="3000" b="1" i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000" b="1" dirty="0">
                <a:solidFill>
                  <a:schemeClr val="tx1"/>
                </a:solidFill>
              </a:rPr>
              <a:t>Presentation 2</a:t>
            </a:r>
          </a:p>
          <a:p>
            <a:endParaRPr lang="en-US" sz="30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 </a:t>
            </a:r>
            <a:endParaRPr lang="en-US" sz="1600" b="1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93853" y="6576048"/>
            <a:ext cx="258612" cy="281952"/>
          </a:xfrm>
        </p:spPr>
        <p:txBody>
          <a:bodyPr>
            <a:normAutofit/>
          </a:bodyPr>
          <a:lstStyle/>
          <a:p>
            <a:fld id="{92D0E89E-DD76-408A-A60B-FDFE9162E687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88360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664" y="292034"/>
            <a:ext cx="8551035" cy="62415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GB" sz="2700" b="1" dirty="0"/>
              <a:t>7. Water Services</a:t>
            </a:r>
            <a:br>
              <a:rPr lang="en-GB" sz="1800" b="1" dirty="0">
                <a:solidFill>
                  <a:srgbClr val="FF0000"/>
                </a:solidFill>
              </a:rPr>
            </a:br>
            <a:endParaRPr lang="en-GB" sz="18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9552" y="1023291"/>
            <a:ext cx="8399163" cy="3190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400" b="1" dirty="0">
                <a:solidFill>
                  <a:srgbClr val="FF0000"/>
                </a:solidFill>
              </a:rPr>
              <a:t>Key Considerations&gt;</a:t>
            </a:r>
          </a:p>
          <a:p>
            <a:pPr>
              <a:spcAft>
                <a:spcPts val="1000"/>
              </a:spcAft>
            </a:pPr>
            <a:endParaRPr lang="en-GB" sz="2400" b="1" dirty="0">
              <a:solidFill>
                <a:srgbClr val="FF0000"/>
              </a:solidFill>
            </a:endParaRP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Water Resources management roles to be moved from CWA Act to Water Resources Bill.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How to enable new suppliers to enter ( </a:t>
            </a:r>
            <a:r>
              <a:rPr lang="en-GB" sz="2400" b="1" dirty="0" err="1"/>
              <a:t>eg</a:t>
            </a:r>
            <a:r>
              <a:rPr lang="en-GB" sz="2400" b="1" dirty="0"/>
              <a:t> desalination)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A supplier of water cannot be a regulator – clarify regulator roles.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1235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GB" sz="2700" b="1" dirty="0"/>
              <a:t>8. Regulations</a:t>
            </a:r>
            <a:br>
              <a:rPr lang="en-GB" sz="1800" b="1" dirty="0">
                <a:solidFill>
                  <a:srgbClr val="FF0000"/>
                </a:solidFill>
              </a:rPr>
            </a:br>
            <a:endParaRPr lang="en-GB" sz="18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9552" y="1023291"/>
            <a:ext cx="839916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400" b="1" dirty="0">
                <a:solidFill>
                  <a:srgbClr val="FF0000"/>
                </a:solidFill>
              </a:rPr>
              <a:t>Key Considerations&gt;</a:t>
            </a:r>
          </a:p>
          <a:p>
            <a:pPr>
              <a:spcAft>
                <a:spcPts val="1000"/>
              </a:spcAft>
            </a:pPr>
            <a:endParaRPr lang="en-GB" sz="2400" b="1" dirty="0">
              <a:solidFill>
                <a:srgbClr val="FF0000"/>
              </a:solidFill>
            </a:endParaRP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Extensive array of regulations required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Coherent joined up package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Provide the clarity to implement and use new procedures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Standard setting</a:t>
            </a:r>
          </a:p>
          <a:p>
            <a:pPr>
              <a:spcAft>
                <a:spcPts val="1000"/>
              </a:spcAft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2037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/>
          </a:bodyPr>
          <a:lstStyle/>
          <a:p>
            <a:pPr algn="l"/>
            <a:r>
              <a:rPr lang="en-GB" sz="2700" b="1" dirty="0"/>
              <a:t>9 Transitional provisions</a:t>
            </a:r>
            <a:endParaRPr lang="en-GB" sz="18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9552" y="1023291"/>
            <a:ext cx="8399163" cy="2821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400" b="1" dirty="0">
                <a:solidFill>
                  <a:srgbClr val="FF0000"/>
                </a:solidFill>
              </a:rPr>
              <a:t>Key Considerations&gt;</a:t>
            </a:r>
          </a:p>
          <a:p>
            <a:pPr>
              <a:spcAft>
                <a:spcPts val="1000"/>
              </a:spcAft>
            </a:pPr>
            <a:endParaRPr lang="en-GB" sz="2400" b="1" dirty="0">
              <a:solidFill>
                <a:srgbClr val="FF0000"/>
              </a:solidFill>
            </a:endParaRP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Enabling us to move from where we are to where we need to be.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How to implement this act.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Opportunity for phased implementation “learn and improve”.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8568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93853" y="6576048"/>
            <a:ext cx="258612" cy="281952"/>
          </a:xfrm>
        </p:spPr>
        <p:txBody>
          <a:bodyPr>
            <a:normAutofit fontScale="55000" lnSpcReduction="20000"/>
          </a:bodyPr>
          <a:lstStyle/>
          <a:p>
            <a:fld id="{92D0E89E-DD76-408A-A60B-FDFE9162E687}" type="slidenum">
              <a:rPr lang="da-DK" smtClean="0"/>
              <a:t>13</a:t>
            </a:fld>
            <a:endParaRPr lang="da-DK" dirty="0"/>
          </a:p>
        </p:txBody>
      </p:sp>
      <p:sp>
        <p:nvSpPr>
          <p:cNvPr id="3" name="TextBox 2"/>
          <p:cNvSpPr txBox="1"/>
          <p:nvPr/>
        </p:nvSpPr>
        <p:spPr>
          <a:xfrm>
            <a:off x="2917984" y="6067888"/>
            <a:ext cx="330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THANK YOU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A5A4FE-2CB1-A5B9-2CEC-2F22BC2224D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812" y="100606"/>
            <a:ext cx="7956376" cy="596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41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/>
          </a:bodyPr>
          <a:lstStyle/>
          <a:p>
            <a:pPr algn="l"/>
            <a:endParaRPr lang="en-GB" sz="18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" y="916191"/>
            <a:ext cx="9144000" cy="4549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endParaRPr lang="en-GB" sz="2400" b="1" dirty="0">
              <a:solidFill>
                <a:srgbClr val="FF0000"/>
              </a:solidFill>
            </a:endParaRPr>
          </a:p>
          <a:p>
            <a:pPr>
              <a:spcAft>
                <a:spcPts val="1000"/>
              </a:spcAft>
            </a:pPr>
            <a:endParaRPr lang="en-GB" sz="2400" b="1" dirty="0">
              <a:solidFill>
                <a:srgbClr val="FF0000"/>
              </a:solidFill>
            </a:endParaRPr>
          </a:p>
          <a:p>
            <a:pPr>
              <a:spcAft>
                <a:spcPts val="1000"/>
              </a:spcAft>
            </a:pPr>
            <a:endParaRPr lang="en-GB" sz="2400" b="1" dirty="0">
              <a:solidFill>
                <a:srgbClr val="FF0000"/>
              </a:solidFill>
            </a:endParaRPr>
          </a:p>
          <a:p>
            <a:pPr>
              <a:spcAft>
                <a:spcPts val="1000"/>
              </a:spcAft>
            </a:pPr>
            <a:endParaRPr lang="en-GB" sz="2400" b="1" dirty="0">
              <a:solidFill>
                <a:srgbClr val="FF0000"/>
              </a:solidFill>
            </a:endParaRPr>
          </a:p>
          <a:p>
            <a:pPr algn="ctr">
              <a:spcAft>
                <a:spcPts val="1000"/>
              </a:spcAft>
            </a:pPr>
            <a:r>
              <a:rPr lang="en-GB" sz="3600" b="1" dirty="0">
                <a:solidFill>
                  <a:srgbClr val="FF0000"/>
                </a:solidFill>
              </a:rPr>
              <a:t>SCOPE AND CONTENT FOR THE WATER RESOURCES BILL</a:t>
            </a:r>
          </a:p>
          <a:p>
            <a:endParaRPr lang="en-GB" sz="2200" dirty="0"/>
          </a:p>
          <a:p>
            <a:endParaRPr lang="en-GB" sz="22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783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/>
          </a:bodyPr>
          <a:lstStyle/>
          <a:p>
            <a:pPr algn="l"/>
            <a:r>
              <a:rPr lang="en-GB" sz="2400" b="1" dirty="0"/>
              <a:t>Scope of Draft Bill - overview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3</a:t>
            </a:fld>
            <a:endParaRPr lang="da-DK"/>
          </a:p>
        </p:txBody>
      </p:sp>
      <p:sp>
        <p:nvSpPr>
          <p:cNvPr id="4" name="TextBox 3"/>
          <p:cNvSpPr txBox="1"/>
          <p:nvPr/>
        </p:nvSpPr>
        <p:spPr>
          <a:xfrm>
            <a:off x="179511" y="801929"/>
            <a:ext cx="8704189" cy="4851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 principles governing water resources	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Institutional framework to manage water resources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of water use permits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anagement of surface and ground waters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Protection of water resources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Conservation of water resources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 services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Regulations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Transitional provisions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325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/>
          </a:bodyPr>
          <a:lstStyle/>
          <a:p>
            <a:pPr algn="l"/>
            <a:r>
              <a:rPr lang="en-GB" sz="2400" b="1" dirty="0"/>
              <a:t>1.  Legal principles governing water resources</a:t>
            </a:r>
            <a:endParaRPr lang="en-GB" sz="1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60300" y="1023291"/>
            <a:ext cx="8678416" cy="4733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400" b="1" dirty="0">
                <a:solidFill>
                  <a:srgbClr val="FF0000"/>
                </a:solidFill>
              </a:rPr>
              <a:t>Key Considerations&gt;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 water vested in State</a:t>
            </a:r>
            <a:endParaRPr lang="en-GB" sz="2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Entitlement </a:t>
            </a:r>
            <a:r>
              <a:rPr lang="en-US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to use subject to regulation</a:t>
            </a:r>
            <a:endParaRPr lang="en-GB" sz="2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Responsibility to use efficiently and for specified purpose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Integrated Water Resources Management - based on  “whole of  catchment” 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Polluter pays</a:t>
            </a:r>
            <a:endParaRPr lang="en-GB" sz="2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Social and economic benefit from use of water</a:t>
            </a:r>
            <a:endParaRPr lang="en-GB" sz="2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Government to hold permits records.</a:t>
            </a:r>
            <a:endParaRPr lang="en-GB" sz="2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159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GB" sz="2700" b="1" dirty="0"/>
              <a:t>2.	Institutional framework to manage water resources</a:t>
            </a:r>
            <a:br>
              <a:rPr lang="en-GB" sz="1800" b="1" dirty="0"/>
            </a:br>
            <a:endParaRPr lang="en-GB" sz="18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9552" y="1023291"/>
            <a:ext cx="8399163" cy="4042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400" b="1" dirty="0">
                <a:solidFill>
                  <a:srgbClr val="FF0000"/>
                </a:solidFill>
              </a:rPr>
              <a:t>Key Considerations&gt;</a:t>
            </a:r>
          </a:p>
          <a:p>
            <a:pPr>
              <a:spcAft>
                <a:spcPts val="1000"/>
              </a:spcAft>
            </a:pPr>
            <a:endParaRPr lang="en-GB" sz="2400" b="1" dirty="0">
              <a:solidFill>
                <a:srgbClr val="FF0000"/>
              </a:solidFill>
            </a:endParaRP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Clarify roles and responsibilities(Current </a:t>
            </a:r>
            <a:r>
              <a:rPr lang="en-GB" sz="2400" b="1" dirty="0" err="1"/>
              <a:t>status,Mgt</a:t>
            </a:r>
            <a:r>
              <a:rPr lang="en-GB" sz="2400" b="1" dirty="0"/>
              <a:t> shortcomings etc)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Identify required institutional changes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Provide for new roles in law as necessary ( Cope with </a:t>
            </a:r>
            <a:r>
              <a:rPr lang="en-GB" sz="2400" b="1" dirty="0" err="1"/>
              <a:t>changes..CC</a:t>
            </a:r>
            <a:r>
              <a:rPr lang="en-GB" sz="2400" b="1" dirty="0"/>
              <a:t>, LT Sustainability)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7749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GB" sz="2700" b="1" dirty="0"/>
              <a:t>3. Introduction of water use permits</a:t>
            </a:r>
            <a:br>
              <a:rPr lang="en-GB" sz="1800" b="1" dirty="0">
                <a:solidFill>
                  <a:srgbClr val="FF0000"/>
                </a:solidFill>
              </a:rPr>
            </a:br>
            <a:endParaRPr lang="en-GB" sz="18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9552" y="1023291"/>
            <a:ext cx="8399163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400" b="1" dirty="0">
                <a:solidFill>
                  <a:srgbClr val="FF0000"/>
                </a:solidFill>
              </a:rPr>
              <a:t>Key Considerations&gt;</a:t>
            </a:r>
          </a:p>
          <a:p>
            <a:pPr>
              <a:spcAft>
                <a:spcPts val="1000"/>
              </a:spcAft>
            </a:pPr>
            <a:endParaRPr lang="en-GB" sz="24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Procedures for application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Awarding of water use permits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Appeals – reconsideration – negotiation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Last resort – recourse to the law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8603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GB" sz="2700" b="1" dirty="0"/>
              <a:t>4. Management of surface and ground waters</a:t>
            </a:r>
            <a:br>
              <a:rPr lang="en-GB" sz="1800" b="1" dirty="0">
                <a:solidFill>
                  <a:srgbClr val="FF0000"/>
                </a:solidFill>
              </a:rPr>
            </a:br>
            <a:endParaRPr lang="en-GB" sz="18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9552" y="1023291"/>
            <a:ext cx="8399163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400" b="1" dirty="0">
                <a:solidFill>
                  <a:srgbClr val="FF0000"/>
                </a:solidFill>
              </a:rPr>
              <a:t>Key Considerations&gt;</a:t>
            </a:r>
          </a:p>
          <a:p>
            <a:pPr>
              <a:spcAft>
                <a:spcPts val="1000"/>
              </a:spcAft>
            </a:pPr>
            <a:endParaRPr lang="en-GB" sz="24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Holistic / integrated approach</a:t>
            </a:r>
            <a:r>
              <a:rPr lang="en-GB" sz="2400" dirty="0"/>
              <a:t>(Conjunctive)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Optimise management to increase benefits for all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 Water Resources Monitoring </a:t>
            </a:r>
            <a:r>
              <a:rPr lang="en-GB" sz="2400" b="1" dirty="0" err="1"/>
              <a:t>Ctees</a:t>
            </a:r>
            <a:r>
              <a:rPr lang="en-GB" sz="2400" b="1" dirty="0"/>
              <a:t> and Water Licence </a:t>
            </a:r>
            <a:r>
              <a:rPr lang="en-GB" sz="2400" b="1" dirty="0" err="1"/>
              <a:t>Ctees</a:t>
            </a:r>
            <a:endParaRPr lang="en-GB" sz="2400" b="1" dirty="0"/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Permit </a:t>
            </a:r>
            <a:r>
              <a:rPr lang="en-GB" sz="2400" b="1" dirty="0" err="1"/>
              <a:t>reqmts</a:t>
            </a:r>
            <a:r>
              <a:rPr lang="en-GB" sz="2400" b="1" dirty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7106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GB" sz="2700" b="1" dirty="0"/>
              <a:t>5. Protection of water resources</a:t>
            </a:r>
            <a:br>
              <a:rPr lang="en-GB" sz="1800" b="1" dirty="0"/>
            </a:br>
            <a:endParaRPr lang="en-GB" sz="18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9552" y="1023291"/>
            <a:ext cx="8399163" cy="315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400" b="1" dirty="0">
                <a:solidFill>
                  <a:srgbClr val="FF0000"/>
                </a:solidFill>
              </a:rPr>
              <a:t>Key Considerations&gt;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Pollution control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Enforcement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 of borderers and buffer zones.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>
              <a:spcAft>
                <a:spcPts val="1000"/>
              </a:spcAft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00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99" y="292034"/>
            <a:ext cx="8534400" cy="62415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GB" sz="2700" b="1" dirty="0"/>
              <a:t>6. Conservation of water resources</a:t>
            </a:r>
            <a:r>
              <a:rPr lang="en-GB" sz="1800" b="1" dirty="0"/>
              <a:t> </a:t>
            </a:r>
            <a:br>
              <a:rPr lang="en-GB" sz="1800" b="1" dirty="0">
                <a:solidFill>
                  <a:srgbClr val="FF0000"/>
                </a:solidFill>
              </a:rPr>
            </a:br>
            <a:endParaRPr lang="en-GB" sz="18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3664" y="764704"/>
            <a:ext cx="8551035" cy="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9552" y="1023291"/>
            <a:ext cx="8399163" cy="4145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400" b="1" dirty="0">
                <a:solidFill>
                  <a:srgbClr val="FF0000"/>
                </a:solidFill>
              </a:rPr>
              <a:t>Key Considerations&gt;</a:t>
            </a:r>
          </a:p>
          <a:p>
            <a:pPr>
              <a:spcAft>
                <a:spcPts val="1000"/>
              </a:spcAft>
            </a:pPr>
            <a:endParaRPr lang="en-GB" sz="2400" b="1" dirty="0">
              <a:solidFill>
                <a:srgbClr val="FF0000"/>
              </a:solidFill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Reduce/ recover “lost water”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Water use efficiencies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b="1" dirty="0"/>
              <a:t>Improved water environment</a:t>
            </a:r>
          </a:p>
          <a:p>
            <a:pPr marL="354013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ater reuse</a:t>
            </a:r>
          </a:p>
          <a:p>
            <a:pPr marL="354013" lvl="1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Rainwater Harvesting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89E-DD76-408A-A60B-FDFE9162E687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228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93FC4C48176D4BA39FB2B3A58FDD54" ma:contentTypeVersion="1" ma:contentTypeDescription="Create a new document." ma:contentTypeScope="" ma:versionID="7350b534a8aa33a7f4abf92fcd5ca32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01fac345008aa34b3a53f2166bf3c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467C7D6-CC63-49F8-A5A4-BD23F358B28C}"/>
</file>

<file path=customXml/itemProps2.xml><?xml version="1.0" encoding="utf-8"?>
<ds:datastoreItem xmlns:ds="http://schemas.openxmlformats.org/officeDocument/2006/customXml" ds:itemID="{B09362AC-C0F8-41CE-9A4F-2E3632C2D543}"/>
</file>

<file path=customXml/itemProps3.xml><?xml version="1.0" encoding="utf-8"?>
<ds:datastoreItem xmlns:ds="http://schemas.openxmlformats.org/officeDocument/2006/customXml" ds:itemID="{35F98501-B1BA-45AF-A788-1B581B70878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438</Words>
  <Application>Microsoft Office PowerPoint</Application>
  <PresentationFormat>On-screen Show (4:3)</PresentationFormat>
  <Paragraphs>117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Scope of Draft Bill - overview</vt:lpstr>
      <vt:lpstr>1.  Legal principles governing water resources</vt:lpstr>
      <vt:lpstr>2. Institutional framework to manage water resources </vt:lpstr>
      <vt:lpstr>3. Introduction of water use permits </vt:lpstr>
      <vt:lpstr>4. Management of surface and ground waters </vt:lpstr>
      <vt:lpstr>5. Protection of water resources </vt:lpstr>
      <vt:lpstr>6. Conservation of water resources  </vt:lpstr>
      <vt:lpstr>7. Water Services </vt:lpstr>
      <vt:lpstr>8. Regulations </vt:lpstr>
      <vt:lpstr>9 Transitional provisions</vt:lpstr>
      <vt:lpstr>PowerPoint Presentation</vt:lpstr>
    </vt:vector>
  </TitlesOfParts>
  <Company>NIRAS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Legislation for the Water Sector and for Drafting of a Water Resources Bill for Mauritius</dc:title>
  <dc:creator>Sven Jacobi (SJA)</dc:creator>
  <cp:lastModifiedBy>admin</cp:lastModifiedBy>
  <cp:revision>871</cp:revision>
  <cp:lastPrinted>2019-03-18T11:06:35Z</cp:lastPrinted>
  <dcterms:created xsi:type="dcterms:W3CDTF">2017-02-14T17:04:29Z</dcterms:created>
  <dcterms:modified xsi:type="dcterms:W3CDTF">2022-10-18T10:03:16Z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0x0101002493FC4C48176D4BA39FB2B3A58FDD54</vt:lpwstr>
  </property>
</Properties>
</file>