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742" r:id="rId1"/>
  </p:sldMasterIdLst>
  <p:notesMasterIdLst>
    <p:notesMasterId r:id="rId17"/>
  </p:notesMasterIdLst>
  <p:handoutMasterIdLst>
    <p:handoutMasterId r:id="rId18"/>
  </p:handoutMasterIdLst>
  <p:sldIdLst>
    <p:sldId id="331" r:id="rId2"/>
    <p:sldId id="539" r:id="rId3"/>
    <p:sldId id="578" r:id="rId4"/>
    <p:sldId id="540" r:id="rId5"/>
    <p:sldId id="575" r:id="rId6"/>
    <p:sldId id="577" r:id="rId7"/>
    <p:sldId id="579" r:id="rId8"/>
    <p:sldId id="569" r:id="rId9"/>
    <p:sldId id="576" r:id="rId10"/>
    <p:sldId id="580" r:id="rId11"/>
    <p:sldId id="542" r:id="rId12"/>
    <p:sldId id="581" r:id="rId13"/>
    <p:sldId id="565" r:id="rId14"/>
    <p:sldId id="582" r:id="rId15"/>
    <p:sldId id="554" r:id="rId16"/>
  </p:sldIdLst>
  <p:sldSz cx="9144000" cy="6858000" type="screen4x3"/>
  <p:notesSz cx="6797675" cy="9928225"/>
  <p:defaultTextStyle>
    <a:defPPr>
      <a:defRPr lang="da-DK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Clausen" initials="KC" lastIdx="12" clrIdx="0">
    <p:extLst>
      <p:ext uri="{19B8F6BF-5375-455C-9EA6-DF929625EA0E}">
        <p15:presenceInfo xmlns:p15="http://schemas.microsoft.com/office/powerpoint/2012/main" userId="ff7578a672eb3f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CFDDED"/>
    <a:srgbClr val="D5E1EF"/>
    <a:srgbClr val="88A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3" autoAdjust="0"/>
    <p:restoredTop sz="86976" autoAdjust="0"/>
  </p:normalViewPr>
  <p:slideViewPr>
    <p:cSldViewPr>
      <p:cViewPr varScale="1">
        <p:scale>
          <a:sx n="63" d="100"/>
          <a:sy n="63" d="100"/>
        </p:scale>
        <p:origin x="153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76256C11-E820-4677-9EA3-109D50113A2F}" type="datetimeFigureOut">
              <a:rPr lang="en-AU" smtClean="0"/>
              <a:t>18/10/2022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598D7884-8898-40E9-8A09-2384BC9569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501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257943C7-E74D-47E2-94AF-804AE3F3D9EE}" type="datetimeFigureOut">
              <a:rPr lang="da-DK" smtClean="0"/>
              <a:t>18-10-2022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5" rIns="91432" bIns="45715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2" tIns="45715" rIns="91432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7F3F51E1-B7DC-498E-B0F2-08992AF8791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4199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9947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4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8914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1583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474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1039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6699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1309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8074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930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63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3116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0003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2740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488B-BE46-4AF5-ABC0-F0FB304592D1}" type="datetime1">
              <a:rPr lang="da-DK" smtClean="0"/>
              <a:t>18-10-2022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758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711F-6D22-4771-88AD-4023E4BAB887}" type="datetime1">
              <a:rPr lang="da-DK" smtClean="0"/>
              <a:t>18-10-2022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839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5AD-89D8-4EFB-AC7A-7FA224124B8F}" type="datetime1">
              <a:rPr lang="da-DK" smtClean="0"/>
              <a:t>18-10-2022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8871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2E1D-BAA0-4583-9BB8-17E3161A51E3}" type="datetime1">
              <a:rPr lang="da-DK" smtClean="0"/>
              <a:t>18-10-2022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158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CF5F-149C-4392-B68B-1C3196AFEB26}" type="datetime1">
              <a:rPr lang="da-DK" smtClean="0"/>
              <a:t>18-10-2022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428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6BBA-4FBA-4B40-9B1D-FA413AA6E003}" type="datetime1">
              <a:rPr lang="da-DK" smtClean="0"/>
              <a:t>18-10-2022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392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03D0-9715-4C47-8823-40F8556485EB}" type="datetime1">
              <a:rPr lang="da-DK" smtClean="0"/>
              <a:t>18-10-2022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9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CAA7-8E3A-4BD1-80FB-0A1DA72B1ED0}" type="datetime1">
              <a:rPr lang="da-DK" smtClean="0"/>
              <a:t>18-10-2022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284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6B6F-E007-4D49-AF27-F83201B86981}" type="datetime1">
              <a:rPr lang="da-DK" smtClean="0"/>
              <a:t>18-10-2022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45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240C-E993-4415-92DB-E5713A70D264}" type="datetime1">
              <a:rPr lang="da-DK" smtClean="0"/>
              <a:t>18-10-2022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037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234C-3EF7-4337-A267-61676EFB16AD}" type="datetime1">
              <a:rPr lang="da-DK" smtClean="0"/>
              <a:t>18-10-2022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721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D28FC-AA2C-487E-BEC5-43C2D651F863}" type="datetime1">
              <a:rPr lang="da-DK" smtClean="0"/>
              <a:t>18-10-2022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587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981" y="620688"/>
            <a:ext cx="8632644" cy="52693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GB" sz="3000" b="1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Review of Legislation for the Water Sector</a:t>
            </a:r>
            <a:endParaRPr lang="en-GB" sz="3000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3000" b="1" i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200" b="1" dirty="0">
                <a:solidFill>
                  <a:schemeClr val="accent1">
                    <a:lumMod val="75000"/>
                  </a:schemeClr>
                </a:solidFill>
              </a:rPr>
              <a:t>Consultation Workshop 11</a:t>
            </a:r>
            <a:r>
              <a:rPr lang="en-US" sz="4200" b="1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200" b="1" dirty="0">
                <a:solidFill>
                  <a:schemeClr val="accent1">
                    <a:lumMod val="75000"/>
                  </a:schemeClr>
                </a:solidFill>
              </a:rPr>
              <a:t> October 2022</a:t>
            </a:r>
            <a:endParaRPr lang="en-GB" sz="4200" dirty="0">
              <a:solidFill>
                <a:schemeClr val="tx1"/>
              </a:solidFill>
            </a:endParaRPr>
          </a:p>
          <a:p>
            <a:endParaRPr lang="en-GB" sz="3000" b="1" i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solidFill>
                  <a:schemeClr val="tx1"/>
                </a:solidFill>
              </a:rPr>
              <a:t>Opening Session</a:t>
            </a:r>
          </a:p>
          <a:p>
            <a:endParaRPr lang="en-US" sz="3000" b="1" dirty="0">
              <a:solidFill>
                <a:schemeClr val="tx1"/>
              </a:solidFill>
            </a:endParaRPr>
          </a:p>
          <a:p>
            <a:r>
              <a:rPr lang="en-US" sz="3000" b="1" dirty="0">
                <a:solidFill>
                  <a:schemeClr val="tx1"/>
                </a:solidFill>
              </a:rPr>
              <a:t>Melvin Woodhouse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 </a:t>
            </a:r>
            <a:endParaRPr lang="en-US" sz="1600" b="1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3853" y="6576048"/>
            <a:ext cx="258612" cy="281952"/>
          </a:xfrm>
        </p:spPr>
        <p:txBody>
          <a:bodyPr>
            <a:normAutofit/>
          </a:bodyPr>
          <a:lstStyle/>
          <a:p>
            <a:fld id="{92D0E89E-DD76-408A-A60B-FDFE9162E687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8360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/>
          </a:bodyPr>
          <a:lstStyle/>
          <a:p>
            <a:pPr algn="l"/>
            <a:r>
              <a:rPr lang="en-GB" sz="1800" b="1" dirty="0"/>
              <a:t>Overview of Presentation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" y="916191"/>
            <a:ext cx="9144000" cy="5103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GB" sz="3600" b="1" dirty="0">
              <a:solidFill>
                <a:srgbClr val="FF0000"/>
              </a:solidFill>
            </a:endParaRP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GB" sz="3600" b="1" dirty="0">
              <a:solidFill>
                <a:srgbClr val="FF0000"/>
              </a:solidFill>
            </a:endParaRP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What are the intended benefits of a Water Resources Act ?</a:t>
            </a:r>
          </a:p>
          <a:p>
            <a:pPr algn="ctr">
              <a:spcAft>
                <a:spcPts val="1000"/>
              </a:spcAft>
            </a:pPr>
            <a:endParaRPr lang="en-GB" sz="3600" b="1" dirty="0">
              <a:solidFill>
                <a:srgbClr val="FF0000"/>
              </a:solidFill>
            </a:endParaRPr>
          </a:p>
          <a:p>
            <a:endParaRPr lang="en-GB" sz="2200" dirty="0"/>
          </a:p>
          <a:p>
            <a:endParaRPr lang="en-GB" sz="22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4251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/>
          </a:bodyPr>
          <a:lstStyle/>
          <a:p>
            <a:pPr algn="l"/>
            <a:r>
              <a:rPr lang="en-GB" sz="1800" b="1" dirty="0"/>
              <a:t>What are the intended benefits of a Water Resources Act?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3664" y="1052736"/>
            <a:ext cx="855103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Legal Framework- </a:t>
            </a:r>
            <a:r>
              <a:rPr lang="en-GB" sz="2400" b="1" dirty="0"/>
              <a:t>unified and harmonised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Institutional Framework – </a:t>
            </a:r>
            <a:r>
              <a:rPr lang="en-GB" sz="2400" b="1" dirty="0"/>
              <a:t>coherent and effective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Water Use Permit System </a:t>
            </a:r>
            <a:r>
              <a:rPr lang="en-GB" sz="2400" b="1" dirty="0"/>
              <a:t>fair / transparent / accountable system for all significant uses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Regularise present water use permits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Regulate, protect and enforce the safeguarding </a:t>
            </a:r>
            <a:r>
              <a:rPr lang="en-GB" sz="2400" b="1" dirty="0"/>
              <a:t>of the Nations water resources (quality &amp; quantity)</a:t>
            </a:r>
          </a:p>
          <a:p>
            <a:endParaRPr lang="en-GB" sz="22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5853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/>
          </a:bodyPr>
          <a:lstStyle/>
          <a:p>
            <a:pPr algn="l"/>
            <a:r>
              <a:rPr lang="en-GB" sz="1800" b="1" dirty="0"/>
              <a:t>What are the intended benefits of a Water Resources Act?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57200" y="1052736"/>
            <a:ext cx="8337499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400" b="1" dirty="0">
                <a:solidFill>
                  <a:srgbClr val="FF0000"/>
                </a:solidFill>
              </a:rPr>
              <a:t>Some examples</a:t>
            </a:r>
          </a:p>
          <a:p>
            <a:pPr>
              <a:spcAft>
                <a:spcPts val="1000"/>
              </a:spcAft>
            </a:pPr>
            <a:r>
              <a:rPr lang="en-GB" sz="2400" b="1" i="1" dirty="0"/>
              <a:t>Legal Framework: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u="sng" dirty="0"/>
              <a:t>EU Water Framework </a:t>
            </a:r>
            <a:r>
              <a:rPr lang="en-GB" sz="2000" b="1" u="sng" dirty="0"/>
              <a:t>Directive </a:t>
            </a:r>
            <a:r>
              <a:rPr lang="en-GB" sz="2000" b="1" dirty="0">
                <a:solidFill>
                  <a:srgbClr val="FF0000"/>
                </a:solidFill>
              </a:rPr>
              <a:t>– Catchment Based Planning is a legal </a:t>
            </a:r>
            <a:r>
              <a:rPr lang="en-GB" sz="2000" b="1" u="sng" dirty="0">
                <a:solidFill>
                  <a:srgbClr val="FF0000"/>
                </a:solidFill>
              </a:rPr>
              <a:t>requirement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u="sng" dirty="0"/>
              <a:t>New Zealand </a:t>
            </a:r>
            <a:r>
              <a:rPr lang="en-GB" sz="2000" b="1" dirty="0">
                <a:solidFill>
                  <a:srgbClr val="FF0000"/>
                </a:solidFill>
              </a:rPr>
              <a:t>– Catchment based planning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u="sng" dirty="0"/>
              <a:t>Seychelles</a:t>
            </a:r>
            <a:r>
              <a:rPr lang="en-GB" sz="2400" b="1" u="sng" dirty="0">
                <a:solidFill>
                  <a:srgbClr val="FF0000"/>
                </a:solidFill>
              </a:rPr>
              <a:t> </a:t>
            </a:r>
            <a:r>
              <a:rPr lang="en-GB" sz="2000" b="1" dirty="0">
                <a:solidFill>
                  <a:srgbClr val="FF0000"/>
                </a:solidFill>
              </a:rPr>
              <a:t>– water rationing was uncommon but in November 2021 supply was restricted to 12 hours a day – Water laws are old and fragmented – priority is to revise legal framework for water</a:t>
            </a:r>
          </a:p>
          <a:p>
            <a:pPr>
              <a:spcAft>
                <a:spcPts val="1000"/>
              </a:spcAft>
            </a:pPr>
            <a:r>
              <a:rPr lang="en-GB" sz="2400" b="1" i="1" dirty="0"/>
              <a:t>Institutional Framework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u="sng" dirty="0"/>
              <a:t>Gambia</a:t>
            </a:r>
            <a:r>
              <a:rPr lang="en-GB" sz="2400" b="1" dirty="0"/>
              <a:t> </a:t>
            </a:r>
            <a:r>
              <a:rPr lang="en-GB" sz="2000" b="1" dirty="0">
                <a:solidFill>
                  <a:srgbClr val="FF0000"/>
                </a:solidFill>
              </a:rPr>
              <a:t>&gt; Meteorology functions of hydrology department established as a parastatal body.</a:t>
            </a:r>
          </a:p>
          <a:p>
            <a:pPr>
              <a:spcAft>
                <a:spcPts val="1000"/>
              </a:spcAft>
            </a:pPr>
            <a:r>
              <a:rPr lang="en-GB" sz="2400" b="1" i="1" dirty="0"/>
              <a:t>Water permit system </a:t>
            </a:r>
            <a:r>
              <a:rPr lang="en-GB" sz="2400" b="1" dirty="0"/>
              <a:t>– reasonable &amp; equitable use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u="sng" dirty="0"/>
              <a:t>South Africa </a:t>
            </a:r>
            <a:r>
              <a:rPr lang="en-GB" sz="2400" b="1" dirty="0"/>
              <a:t>&gt; </a:t>
            </a:r>
            <a:r>
              <a:rPr lang="en-GB" sz="2000" b="1" dirty="0">
                <a:solidFill>
                  <a:srgbClr val="FF0000"/>
                </a:solidFill>
              </a:rPr>
              <a:t>negotiating transition – win-win outcomes</a:t>
            </a:r>
            <a:endParaRPr lang="en-GB" sz="2000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5919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1800" b="1" dirty="0"/>
              <a:t>Investment Programmes  </a:t>
            </a:r>
            <a:r>
              <a:rPr lang="en-GB" sz="1800" b="1" dirty="0">
                <a:solidFill>
                  <a:srgbClr val="FF0000"/>
                </a:solidFill>
              </a:rPr>
              <a:t>Rural Water Mobilization– Example of  MoWRD Flagship options</a:t>
            </a:r>
            <a:br>
              <a:rPr lang="en-GB" sz="1800" b="1" dirty="0">
                <a:solidFill>
                  <a:srgbClr val="FF0000"/>
                </a:solidFill>
              </a:rPr>
            </a:br>
            <a:endParaRPr lang="en-GB" sz="1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13</a:t>
            </a:fld>
            <a:endParaRPr lang="da-DK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101D19-52E9-60AC-35FC-68ABF72F252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31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/>
          </a:bodyPr>
          <a:lstStyle/>
          <a:p>
            <a:pPr algn="l"/>
            <a:r>
              <a:rPr lang="en-GB" sz="1800" b="1" dirty="0"/>
              <a:t>Comments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0300" y="1052736"/>
            <a:ext cx="8534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Water Resources Act would </a:t>
            </a:r>
            <a:r>
              <a:rPr lang="en-GB" sz="2400" b="1" dirty="0">
                <a:solidFill>
                  <a:srgbClr val="FF0000"/>
                </a:solidFill>
              </a:rPr>
              <a:t>prepare Mauritius for the future</a:t>
            </a:r>
            <a:r>
              <a:rPr lang="en-GB" sz="2400" dirty="0"/>
              <a:t> – using tools for the future.</a:t>
            </a:r>
          </a:p>
          <a:p>
            <a:endParaRPr lang="en-GB" sz="2400" dirty="0"/>
          </a:p>
          <a:p>
            <a:r>
              <a:rPr lang="en-GB" sz="2400" dirty="0"/>
              <a:t>Significant agenda to implement it &gt; calls for </a:t>
            </a:r>
            <a:r>
              <a:rPr lang="en-GB" sz="2400" b="1" dirty="0">
                <a:solidFill>
                  <a:srgbClr val="FF0000"/>
                </a:solidFill>
              </a:rPr>
              <a:t>strategic and wise/ scheduled implementation which plans for success and avoids failures.</a:t>
            </a:r>
          </a:p>
          <a:p>
            <a:endParaRPr lang="en-GB" sz="2400" dirty="0"/>
          </a:p>
          <a:p>
            <a:r>
              <a:rPr lang="en-GB" sz="2400" b="1" dirty="0">
                <a:solidFill>
                  <a:srgbClr val="FF0000"/>
                </a:solidFill>
              </a:rPr>
              <a:t>Adversarial law </a:t>
            </a:r>
            <a:r>
              <a:rPr lang="en-GB" sz="2400" dirty="0"/>
              <a:t>fails to resolve water sharing issues – its </a:t>
            </a:r>
            <a:r>
              <a:rPr lang="en-GB" sz="2400" b="1" dirty="0">
                <a:solidFill>
                  <a:srgbClr val="FF0000"/>
                </a:solidFill>
              </a:rPr>
              <a:t>outcomes are limited to one winner and one loser</a:t>
            </a:r>
            <a:r>
              <a:rPr lang="en-GB" sz="2400" dirty="0"/>
              <a:t>. </a:t>
            </a:r>
          </a:p>
          <a:p>
            <a:endParaRPr lang="en-GB" sz="2400" dirty="0"/>
          </a:p>
          <a:p>
            <a:r>
              <a:rPr lang="en-GB" sz="2400" dirty="0"/>
              <a:t>New approaches are needed – </a:t>
            </a:r>
            <a:r>
              <a:rPr lang="en-GB" sz="2400" b="1" dirty="0">
                <a:solidFill>
                  <a:srgbClr val="FF0000"/>
                </a:solidFill>
              </a:rPr>
              <a:t>properly informed by technical understanding and supported by intelligent negotiation and appeals procedures.</a:t>
            </a:r>
            <a:r>
              <a:rPr lang="en-GB" sz="2400" dirty="0"/>
              <a:t> Recourse to the courts remains available as a final resort.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2974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3853" y="6576048"/>
            <a:ext cx="258612" cy="281952"/>
          </a:xfrm>
        </p:spPr>
        <p:txBody>
          <a:bodyPr>
            <a:normAutofit fontScale="55000" lnSpcReduction="20000"/>
          </a:bodyPr>
          <a:lstStyle/>
          <a:p>
            <a:fld id="{92D0E89E-DD76-408A-A60B-FDFE9162E687}" type="slidenum">
              <a:rPr lang="da-DK" smtClean="0"/>
              <a:t>15</a:t>
            </a:fld>
            <a:endParaRPr lang="da-DK" dirty="0"/>
          </a:p>
        </p:txBody>
      </p:sp>
      <p:sp>
        <p:nvSpPr>
          <p:cNvPr id="3" name="TextBox 2"/>
          <p:cNvSpPr txBox="1"/>
          <p:nvPr/>
        </p:nvSpPr>
        <p:spPr>
          <a:xfrm>
            <a:off x="2917984" y="6067888"/>
            <a:ext cx="330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THANK YOU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A5A4FE-2CB1-A5B9-2CEC-2F22BC2224D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812" y="100606"/>
            <a:ext cx="7956376" cy="596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41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/>
          </a:bodyPr>
          <a:lstStyle/>
          <a:p>
            <a:pPr algn="l"/>
            <a:r>
              <a:rPr lang="en-GB" sz="1800" b="1" dirty="0"/>
              <a:t>Overview of Presentation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" y="916191"/>
            <a:ext cx="9144000" cy="6468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Why does Mauritius need a Water Resources Act?</a:t>
            </a: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GB" sz="3600" b="1" dirty="0">
              <a:solidFill>
                <a:srgbClr val="FF0000"/>
              </a:solidFill>
            </a:endParaRP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What will it address?</a:t>
            </a: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GB" sz="3600" b="1" dirty="0">
              <a:solidFill>
                <a:srgbClr val="FF0000"/>
              </a:solidFill>
            </a:endParaRP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What are the intended benefits?</a:t>
            </a:r>
          </a:p>
          <a:p>
            <a:pPr algn="ctr">
              <a:spcAft>
                <a:spcPts val="1000"/>
              </a:spcAft>
            </a:pPr>
            <a:endParaRPr lang="en-GB" sz="3600" b="1" dirty="0">
              <a:solidFill>
                <a:srgbClr val="FF0000"/>
              </a:solidFill>
            </a:endParaRPr>
          </a:p>
          <a:p>
            <a:endParaRPr lang="en-GB" sz="2200" dirty="0"/>
          </a:p>
          <a:p>
            <a:endParaRPr lang="en-GB" sz="22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783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/>
          </a:bodyPr>
          <a:lstStyle/>
          <a:p>
            <a:pPr algn="l"/>
            <a:r>
              <a:rPr lang="en-GB" sz="1800" b="1" dirty="0"/>
              <a:t>Overview of Presentation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" y="916191"/>
            <a:ext cx="9144000" cy="6412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Why does Mauritius need a Water Resources Act?</a:t>
            </a: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GB" sz="3600" b="1" dirty="0">
              <a:solidFill>
                <a:srgbClr val="FF0000"/>
              </a:solidFill>
            </a:endParaRPr>
          </a:p>
          <a:p>
            <a:pPr algn="ctr">
              <a:spcAft>
                <a:spcPts val="1000"/>
              </a:spcAft>
            </a:pPr>
            <a:endParaRPr lang="en-GB" sz="3600" b="1" dirty="0">
              <a:solidFill>
                <a:srgbClr val="FF0000"/>
              </a:solidFill>
            </a:endParaRPr>
          </a:p>
          <a:p>
            <a:endParaRPr lang="en-GB" sz="2200" dirty="0"/>
          </a:p>
          <a:p>
            <a:endParaRPr lang="en-GB" sz="22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801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/>
          </a:bodyPr>
          <a:lstStyle/>
          <a:p>
            <a:pPr algn="l"/>
            <a:r>
              <a:rPr lang="en-GB" sz="1800" b="1" dirty="0"/>
              <a:t>Why does Mauritius need a Water  Resources Act?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9552" y="1023291"/>
            <a:ext cx="8399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400" b="1" dirty="0">
                <a:solidFill>
                  <a:srgbClr val="FF0000"/>
                </a:solidFill>
              </a:rPr>
              <a:t>Key Consideration&gt; How can Mauritius become Water Secure?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296935"/>
            <a:ext cx="2133600" cy="365125"/>
          </a:xfrm>
        </p:spPr>
        <p:txBody>
          <a:bodyPr/>
          <a:lstStyle/>
          <a:p>
            <a:fld id="{92D0E89E-DD76-408A-A60B-FDFE9162E687}" type="slidenum">
              <a:rPr lang="da-DK" smtClean="0"/>
              <a:t>4</a:t>
            </a:fld>
            <a:endParaRPr lang="da-DK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176841-1110-90E3-D669-8BCE3BA906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" t="6174" r="2245" b="9400"/>
          <a:stretch/>
        </p:blipFill>
        <p:spPr>
          <a:xfrm>
            <a:off x="0" y="1560980"/>
            <a:ext cx="8955907" cy="465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9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/>
          </a:bodyPr>
          <a:lstStyle/>
          <a:p>
            <a:pPr algn="l"/>
            <a:r>
              <a:rPr lang="en-GB" sz="1800" b="1" dirty="0"/>
              <a:t>Why does Mauritius need a Water Resources Act?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9552" y="1023291"/>
            <a:ext cx="8399163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400" b="1" dirty="0">
                <a:solidFill>
                  <a:srgbClr val="FF0000"/>
                </a:solidFill>
              </a:rPr>
              <a:t>Key Considerations&gt; </a:t>
            </a:r>
          </a:p>
          <a:p>
            <a:pPr>
              <a:spcAft>
                <a:spcPts val="1000"/>
              </a:spcAft>
            </a:pPr>
            <a:r>
              <a:rPr lang="en-GB" sz="2400" b="1" dirty="0"/>
              <a:t>Rivers and Canals Act is fundamentally unchanged in 160 years</a:t>
            </a:r>
          </a:p>
          <a:p>
            <a:pPr>
              <a:spcAft>
                <a:spcPts val="1000"/>
              </a:spcAft>
            </a:pPr>
            <a:r>
              <a:rPr lang="en-GB" sz="2400" b="1" dirty="0"/>
              <a:t>Mauritius is a now very different country, facing greater water stress and new pressures</a:t>
            </a:r>
          </a:p>
          <a:p>
            <a:r>
              <a:rPr lang="en-GB" b="1" i="1" dirty="0"/>
              <a:t>Population</a:t>
            </a:r>
          </a:p>
          <a:p>
            <a:r>
              <a:rPr lang="en-GB" b="1" i="1" dirty="0"/>
              <a:t>Economy</a:t>
            </a:r>
          </a:p>
          <a:p>
            <a:r>
              <a:rPr lang="en-GB" b="1" i="1" dirty="0"/>
              <a:t>Environment</a:t>
            </a:r>
          </a:p>
          <a:p>
            <a:r>
              <a:rPr lang="en-GB" b="1" i="1" dirty="0"/>
              <a:t>Climate</a:t>
            </a:r>
          </a:p>
          <a:p>
            <a:r>
              <a:rPr lang="en-GB" b="1" i="1" dirty="0"/>
              <a:t>Competing demands</a:t>
            </a:r>
          </a:p>
          <a:p>
            <a:r>
              <a:rPr lang="en-GB" b="1" i="1" dirty="0"/>
              <a:t>Employment</a:t>
            </a:r>
          </a:p>
          <a:p>
            <a:r>
              <a:rPr lang="en-GB" b="1" i="1" dirty="0"/>
              <a:t>Energy</a:t>
            </a:r>
          </a:p>
          <a:p>
            <a:r>
              <a:rPr lang="en-GB" b="1" i="1" dirty="0"/>
              <a:t>Food</a:t>
            </a:r>
          </a:p>
          <a:p>
            <a:endParaRPr lang="en-GB" b="1" i="1" dirty="0"/>
          </a:p>
          <a:p>
            <a:r>
              <a:rPr lang="en-GB" sz="2400" b="1" dirty="0"/>
              <a:t>Other related legislation is old and now fragmented e.g. Public Health Act 1925, CWA Act 1971</a:t>
            </a:r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781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/>
          </a:bodyPr>
          <a:lstStyle/>
          <a:p>
            <a:pPr algn="l"/>
            <a:r>
              <a:rPr lang="en-GB" sz="1800" b="1" dirty="0"/>
              <a:t>Why does Mauritius need a Water Resources Act?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4538" y="916191"/>
            <a:ext cx="8399163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400" b="1" dirty="0">
                <a:solidFill>
                  <a:srgbClr val="FF0000"/>
                </a:solidFill>
              </a:rPr>
              <a:t>Key Considerations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Legal and institutional </a:t>
            </a:r>
            <a:r>
              <a:rPr lang="en-GB" sz="2400" b="1" dirty="0">
                <a:solidFill>
                  <a:srgbClr val="FF0000"/>
                </a:solidFill>
              </a:rPr>
              <a:t>frameworks are fragmented </a:t>
            </a:r>
            <a:r>
              <a:rPr lang="en-GB" sz="2400" b="1" dirty="0"/>
              <a:t>– overlaps and gaps – no clear / unified approach to manage nations water.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All water is public property – vested in the State ; hence </a:t>
            </a:r>
            <a:r>
              <a:rPr lang="en-GB" sz="2400" b="1" dirty="0">
                <a:solidFill>
                  <a:srgbClr val="FF0000"/>
                </a:solidFill>
              </a:rPr>
              <a:t>responsibility to ensure reasonable and equitable use</a:t>
            </a:r>
            <a:r>
              <a:rPr lang="en-GB" sz="2400" b="1" dirty="0"/>
              <a:t>, safeguard legitimate uses, safeguard water and its associated environment.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RCA provisions are no longer an adequate </a:t>
            </a:r>
            <a:r>
              <a:rPr lang="en-GB" sz="2400" b="1" dirty="0"/>
              <a:t>“tool” to enable the effective management and protection of water resources</a:t>
            </a:r>
          </a:p>
          <a:p>
            <a:pPr>
              <a:spcAft>
                <a:spcPts val="1000"/>
              </a:spcAft>
            </a:pPr>
            <a:endParaRPr lang="en-GB" b="1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5482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/>
          </a:bodyPr>
          <a:lstStyle/>
          <a:p>
            <a:pPr algn="l"/>
            <a:r>
              <a:rPr lang="en-GB" sz="1800" b="1" dirty="0"/>
              <a:t>Overview of Presentation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" y="916191"/>
            <a:ext cx="9144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GB" sz="3600" b="1" dirty="0">
              <a:solidFill>
                <a:srgbClr val="FF0000"/>
              </a:solidFill>
            </a:endParaRP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GB" sz="3600" b="1" dirty="0">
              <a:solidFill>
                <a:srgbClr val="FF0000"/>
              </a:solidFill>
            </a:endParaRP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What will a Water Resources Act address?</a:t>
            </a: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GB" sz="3600" b="1" dirty="0">
              <a:solidFill>
                <a:srgbClr val="FF0000"/>
              </a:solidFill>
            </a:endParaRPr>
          </a:p>
          <a:p>
            <a:pPr algn="ctr">
              <a:spcAft>
                <a:spcPts val="1000"/>
              </a:spcAft>
            </a:pPr>
            <a:endParaRPr lang="en-GB" sz="3600" b="1" dirty="0">
              <a:solidFill>
                <a:srgbClr val="FF0000"/>
              </a:solidFill>
            </a:endParaRPr>
          </a:p>
          <a:p>
            <a:endParaRPr lang="en-GB" sz="2200" dirty="0"/>
          </a:p>
          <a:p>
            <a:endParaRPr lang="en-GB" sz="22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8607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/>
          </a:bodyPr>
          <a:lstStyle/>
          <a:p>
            <a:pPr algn="l"/>
            <a:r>
              <a:rPr lang="en-GB" sz="1800" b="1" dirty="0"/>
              <a:t>What will  Water Act Address?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8</a:t>
            </a:fld>
            <a:endParaRPr lang="da-DK"/>
          </a:p>
        </p:txBody>
      </p:sp>
      <p:sp>
        <p:nvSpPr>
          <p:cNvPr id="4" name="TextBox 3"/>
          <p:cNvSpPr txBox="1"/>
          <p:nvPr/>
        </p:nvSpPr>
        <p:spPr>
          <a:xfrm>
            <a:off x="179512" y="801929"/>
            <a:ext cx="824735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indent="-542925">
              <a:lnSpc>
                <a:spcPct val="150000"/>
              </a:lnSpc>
            </a:pPr>
            <a:r>
              <a:rPr lang="en-GB" sz="2400" b="1" dirty="0"/>
              <a:t>1.	Clearly state the </a:t>
            </a:r>
            <a:r>
              <a:rPr lang="en-GB" sz="2400" b="1" dirty="0">
                <a:solidFill>
                  <a:srgbClr val="FF0000"/>
                </a:solidFill>
              </a:rPr>
              <a:t>legal principles </a:t>
            </a:r>
            <a:r>
              <a:rPr lang="en-GB" sz="2400" b="1" dirty="0"/>
              <a:t>governing all water resources	</a:t>
            </a:r>
          </a:p>
          <a:p>
            <a:pPr marL="808038" indent="-542925">
              <a:lnSpc>
                <a:spcPct val="150000"/>
              </a:lnSpc>
            </a:pPr>
            <a:r>
              <a:rPr lang="en-GB" sz="2400" b="1" dirty="0"/>
              <a:t>2.	The </a:t>
            </a:r>
            <a:r>
              <a:rPr lang="en-GB" sz="2400" b="1" dirty="0">
                <a:solidFill>
                  <a:srgbClr val="FF0000"/>
                </a:solidFill>
              </a:rPr>
              <a:t>institutional framework </a:t>
            </a:r>
            <a:r>
              <a:rPr lang="en-GB" sz="2400" b="1" dirty="0"/>
              <a:t>to manage water resources</a:t>
            </a:r>
          </a:p>
          <a:p>
            <a:pPr marL="808038" indent="-542925">
              <a:lnSpc>
                <a:spcPct val="150000"/>
              </a:lnSpc>
              <a:buAutoNum type="arabicPeriod" startAt="3"/>
            </a:pPr>
            <a:r>
              <a:rPr lang="en-GB" sz="2400" b="1" dirty="0"/>
              <a:t>Introduction of </a:t>
            </a:r>
            <a:r>
              <a:rPr lang="en-GB" sz="2400" b="1">
                <a:solidFill>
                  <a:srgbClr val="FF0000"/>
                </a:solidFill>
              </a:rPr>
              <a:t>water use permits</a:t>
            </a:r>
            <a:endParaRPr lang="en-GB" sz="2400" b="1" dirty="0">
              <a:solidFill>
                <a:srgbClr val="FF0000"/>
              </a:solidFill>
            </a:endParaRPr>
          </a:p>
          <a:p>
            <a:pPr marL="808038" indent="-542925">
              <a:lnSpc>
                <a:spcPct val="150000"/>
              </a:lnSpc>
              <a:buAutoNum type="arabicPeriod" startAt="3"/>
            </a:pPr>
            <a:r>
              <a:rPr lang="en-GB" sz="2400" b="1" dirty="0"/>
              <a:t>The </a:t>
            </a:r>
            <a:r>
              <a:rPr lang="en-GB" sz="2400" b="1" dirty="0">
                <a:solidFill>
                  <a:srgbClr val="FF0000"/>
                </a:solidFill>
              </a:rPr>
              <a:t>management of surface and ground waters</a:t>
            </a:r>
          </a:p>
          <a:p>
            <a:pPr marL="808038" indent="-542925">
              <a:lnSpc>
                <a:spcPct val="150000"/>
              </a:lnSpc>
              <a:buAutoNum type="arabicPeriod" startAt="3"/>
            </a:pPr>
            <a:r>
              <a:rPr lang="en-GB" sz="2400" b="1" dirty="0">
                <a:solidFill>
                  <a:srgbClr val="FF0000"/>
                </a:solidFill>
              </a:rPr>
              <a:t>Protection and conservation </a:t>
            </a:r>
            <a:r>
              <a:rPr lang="en-GB" sz="2400" b="1" dirty="0"/>
              <a:t>of water resources</a:t>
            </a:r>
          </a:p>
          <a:p>
            <a:pPr marL="808038" indent="-542925">
              <a:lnSpc>
                <a:spcPct val="150000"/>
              </a:lnSpc>
              <a:buAutoNum type="arabicPeriod" startAt="3"/>
            </a:pPr>
            <a:r>
              <a:rPr lang="en-GB" sz="2400" b="1" dirty="0">
                <a:solidFill>
                  <a:srgbClr val="FF0000"/>
                </a:solidFill>
              </a:rPr>
              <a:t>Management of dams</a:t>
            </a:r>
          </a:p>
          <a:p>
            <a:pPr marL="808038" indent="-542925">
              <a:lnSpc>
                <a:spcPct val="150000"/>
              </a:lnSpc>
              <a:buAutoNum type="arabicPeriod" startAt="3"/>
            </a:pPr>
            <a:r>
              <a:rPr lang="en-GB" sz="2400" b="1" dirty="0">
                <a:solidFill>
                  <a:srgbClr val="FF0000"/>
                </a:solidFill>
              </a:rPr>
              <a:t>Water services</a:t>
            </a:r>
          </a:p>
          <a:p>
            <a:pPr marL="808038" indent="-542925">
              <a:lnSpc>
                <a:spcPct val="150000"/>
              </a:lnSpc>
              <a:buAutoNum type="arabicPeriod" startAt="3"/>
            </a:pPr>
            <a:r>
              <a:rPr lang="en-GB" sz="2400" b="1" dirty="0">
                <a:solidFill>
                  <a:srgbClr val="FF0000"/>
                </a:solidFill>
              </a:rPr>
              <a:t>Regulations</a:t>
            </a:r>
          </a:p>
          <a:p>
            <a:pPr marL="808038" indent="-542925">
              <a:lnSpc>
                <a:spcPct val="150000"/>
              </a:lnSpc>
              <a:buAutoNum type="arabicPeriod" startAt="3"/>
            </a:pPr>
            <a:r>
              <a:rPr lang="en-GB" sz="2400" b="1" dirty="0">
                <a:solidFill>
                  <a:srgbClr val="FF0000"/>
                </a:solidFill>
              </a:rPr>
              <a:t>Transition</a:t>
            </a:r>
            <a:r>
              <a:rPr lang="en-GB" sz="2400" b="1" dirty="0"/>
              <a:t>al provisions</a:t>
            </a:r>
          </a:p>
          <a:p>
            <a:pPr marL="808038" indent="-542925">
              <a:buAutoNum type="arabicPeriod" startAt="3"/>
            </a:pPr>
            <a:endParaRPr lang="en-GB" b="1" dirty="0"/>
          </a:p>
          <a:p>
            <a:pPr marL="808038" indent="-542925">
              <a:buAutoNum type="arabicPeriod" startAt="4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30146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/>
          </a:bodyPr>
          <a:lstStyle/>
          <a:p>
            <a:pPr algn="l"/>
            <a:r>
              <a:rPr lang="en-GB" sz="1800" b="1" dirty="0"/>
              <a:t>Why does Mauritius need a Water Recent Act?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57200" y="764704"/>
            <a:ext cx="8399163" cy="7150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400" b="1" dirty="0">
                <a:solidFill>
                  <a:srgbClr val="FF0000"/>
                </a:solidFill>
              </a:rPr>
              <a:t>Recent judicial decisions – Privy Council</a:t>
            </a:r>
          </a:p>
          <a:p>
            <a:pPr>
              <a:spcAft>
                <a:spcPts val="10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ppellants could not satisfy the Board that their historic “water rights” were adequate proof of approval to use water -  the Board based their decisions on the fundamental legal principles (normative rules)  found in the Rivers and Canals Act 1863</a:t>
            </a:r>
          </a:p>
          <a:p>
            <a:pPr>
              <a:spcAft>
                <a:spcPts val="1000"/>
              </a:spcAft>
            </a:pP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</a:t>
            </a:r>
          </a:p>
          <a:p>
            <a:r>
              <a:rPr lang="en-GB" sz="2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cannot be owned as a private property – all water is in the Domaine </a:t>
            </a:r>
            <a:r>
              <a:rPr lang="en-GB" sz="2000" b="1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Publique</a:t>
            </a:r>
            <a:endParaRPr lang="en-GB" sz="2000" b="1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000" b="1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right to use water is not awarded because of ownership of land</a:t>
            </a:r>
            <a:r>
              <a:rPr lang="en-GB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follows that sale of land doesn’t transfer water rights – they are separate and unconnected to each other</a:t>
            </a:r>
          </a:p>
          <a:p>
            <a:endParaRPr lang="en-GB" sz="11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right to water is not an exclusive right</a:t>
            </a:r>
            <a:r>
              <a:rPr lang="en-GB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en-GB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borderers have the same rights, but their shares may be different”</a:t>
            </a:r>
          </a:p>
          <a:p>
            <a:endParaRPr lang="en-GB" sz="20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 use over time is not valid proof of a right to use water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 prescriptive right)</a:t>
            </a:r>
          </a:p>
          <a:p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water “right” holder has an obligation to pay for the use of that water</a:t>
            </a:r>
          </a:p>
          <a:p>
            <a:pPr>
              <a:spcAft>
                <a:spcPts val="1000"/>
              </a:spcAft>
            </a:pPr>
            <a:endParaRPr lang="en-GB" b="1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259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93FC4C48176D4BA39FB2B3A58FDD54" ma:contentTypeVersion="1" ma:contentTypeDescription="Create a new document." ma:contentTypeScope="" ma:versionID="7350b534a8aa33a7f4abf92fcd5ca32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22043BB-BB7B-40E7-A486-6AF83B67560D}"/>
</file>

<file path=customXml/itemProps2.xml><?xml version="1.0" encoding="utf-8"?>
<ds:datastoreItem xmlns:ds="http://schemas.openxmlformats.org/officeDocument/2006/customXml" ds:itemID="{8B2FFF14-6FBA-4429-A1CE-965A6674CFFC}"/>
</file>

<file path=customXml/itemProps3.xml><?xml version="1.0" encoding="utf-8"?>
<ds:datastoreItem xmlns:ds="http://schemas.openxmlformats.org/officeDocument/2006/customXml" ds:itemID="{E8C27CC3-0550-46F3-993B-8AC11C011D4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760</Words>
  <Application>Microsoft Office PowerPoint</Application>
  <PresentationFormat>On-screen Show (4:3)</PresentationFormat>
  <Paragraphs>151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Overview of Presentation</vt:lpstr>
      <vt:lpstr>Overview of Presentation</vt:lpstr>
      <vt:lpstr>Why does Mauritius need a Water  Resources Act?</vt:lpstr>
      <vt:lpstr>Why does Mauritius need a Water Resources Act?</vt:lpstr>
      <vt:lpstr>Why does Mauritius need a Water Resources Act?</vt:lpstr>
      <vt:lpstr>Overview of Presentation</vt:lpstr>
      <vt:lpstr>What will  Water Act Address?</vt:lpstr>
      <vt:lpstr>Why does Mauritius need a Water Recent Act?</vt:lpstr>
      <vt:lpstr>Overview of Presentation</vt:lpstr>
      <vt:lpstr>What are the intended benefits of a Water Resources Act?</vt:lpstr>
      <vt:lpstr>What are the intended benefits of a Water Resources Act?</vt:lpstr>
      <vt:lpstr>Investment Programmes  Rural Water Mobilization– Example of  MoWRD Flagship options </vt:lpstr>
      <vt:lpstr>Comments</vt:lpstr>
      <vt:lpstr>PowerPoint Presentation</vt:lpstr>
    </vt:vector>
  </TitlesOfParts>
  <Company>NIRAS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Legislation for the Water Sector Opening Session by Mr Melvin Woodhouse</dc:title>
  <dc:creator>Sven Jacobi (SJA)</dc:creator>
  <cp:lastModifiedBy>admin</cp:lastModifiedBy>
  <cp:revision>856</cp:revision>
  <cp:lastPrinted>2019-03-18T11:06:35Z</cp:lastPrinted>
  <dcterms:created xsi:type="dcterms:W3CDTF">2017-02-14T17:04:29Z</dcterms:created>
  <dcterms:modified xsi:type="dcterms:W3CDTF">2022-10-18T10:04:57Z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0x0101002493FC4C48176D4BA39FB2B3A58FDD54</vt:lpwstr>
  </property>
</Properties>
</file>